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1"/>
  </p:notesMasterIdLst>
  <p:sldIdLst>
    <p:sldId id="454" r:id="rId8"/>
    <p:sldId id="510" r:id="rId9"/>
    <p:sldId id="530" r:id="rId10"/>
    <p:sldId id="540" r:id="rId11"/>
    <p:sldId id="542" r:id="rId12"/>
    <p:sldId id="541" r:id="rId13"/>
    <p:sldId id="543" r:id="rId14"/>
    <p:sldId id="544" r:id="rId15"/>
    <p:sldId id="545" r:id="rId16"/>
    <p:sldId id="546" r:id="rId17"/>
    <p:sldId id="547" r:id="rId18"/>
    <p:sldId id="548" r:id="rId19"/>
    <p:sldId id="549" r:id="rId20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8" autoAdjust="0"/>
    <p:restoredTop sz="95504" autoAdjust="0"/>
  </p:normalViewPr>
  <p:slideViewPr>
    <p:cSldViewPr>
      <p:cViewPr>
        <p:scale>
          <a:sx n="120" d="100"/>
          <a:sy n="120" d="100"/>
        </p:scale>
        <p:origin x="-24" y="-16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27/08/2019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86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9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2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2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2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5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59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Events Testing 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Aug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Find local events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Some people put Postcode and Town names into the search box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Most people put a postcode or town/city name in the “Location” box.</a:t>
            </a:r>
          </a:p>
          <a:p>
            <a:endParaRPr lang="en-GB"/>
          </a:p>
          <a:p>
            <a:r>
              <a:rPr lang="en-GB"/>
              <a:t>Desired mileage limits were large in rural areas and smaller in the central belt</a:t>
            </a:r>
          </a:p>
          <a:p>
            <a:endParaRPr lang="en-GB"/>
          </a:p>
          <a:p>
            <a:r>
              <a:rPr lang="en-GB"/>
              <a:t>Ranges were from 1 to 50 miles</a:t>
            </a:r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2B95C-3A0D-9F4F-A0B6-58C6C23F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75" y="929664"/>
            <a:ext cx="1379302" cy="59492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1B1819-C490-9F41-8D93-DFBEAE3B6803}"/>
              </a:ext>
            </a:extLst>
          </p:cNvPr>
          <p:cNvCxnSpPr>
            <a:cxnSpLocks/>
          </p:cNvCxnSpPr>
          <p:nvPr/>
        </p:nvCxnSpPr>
        <p:spPr>
          <a:xfrm flipV="1">
            <a:off x="4304928" y="3645024"/>
            <a:ext cx="1008435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4694A4-E1A6-F246-9A66-3F9A13E23072}"/>
              </a:ext>
            </a:extLst>
          </p:cNvPr>
          <p:cNvCxnSpPr>
            <a:cxnSpLocks/>
          </p:cNvCxnSpPr>
          <p:nvPr/>
        </p:nvCxnSpPr>
        <p:spPr>
          <a:xfrm>
            <a:off x="4160912" y="3068960"/>
            <a:ext cx="1169963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A8232-601C-CF41-B423-E867B0AA4019}"/>
              </a:ext>
            </a:extLst>
          </p:cNvPr>
          <p:cNvCxnSpPr>
            <a:cxnSpLocks/>
          </p:cNvCxnSpPr>
          <p:nvPr/>
        </p:nvCxnSpPr>
        <p:spPr>
          <a:xfrm flipV="1">
            <a:off x="4160912" y="1340768"/>
            <a:ext cx="1169963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9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Map 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map view worked quite well </a:t>
            </a:r>
          </a:p>
          <a:p>
            <a:endParaRPr lang="en-US"/>
          </a:p>
          <a:p>
            <a:r>
              <a:rPr lang="en-US"/>
              <a:t>They noticed the number of events</a:t>
            </a:r>
          </a:p>
          <a:p>
            <a:endParaRPr lang="en-US"/>
          </a:p>
          <a:p>
            <a:r>
              <a:rPr lang="en-US"/>
              <a:t>People jumped back and forwards between the filters and the map, and expected the map to have been updated</a:t>
            </a:r>
          </a:p>
          <a:p>
            <a:endParaRPr lang="en-US"/>
          </a:p>
          <a:p>
            <a:r>
              <a:rPr lang="en-US"/>
              <a:t>They noticed the List/Map control</a:t>
            </a:r>
          </a:p>
          <a:p>
            <a:endParaRPr lang="en-US"/>
          </a:p>
          <a:p>
            <a:r>
              <a:rPr lang="en-US"/>
              <a:t>BUT</a:t>
            </a:r>
          </a:p>
          <a:p>
            <a:endParaRPr lang="en-US"/>
          </a:p>
          <a:p>
            <a:r>
              <a:rPr lang="en-US"/>
              <a:t>Not everyone could point to Glasgow on a map.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this will work well for some people and not so well for others.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9FBEC2-E97B-0E4D-BD67-91AD6692D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391262"/>
            <a:ext cx="4591567" cy="54787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F42D71-361E-3E4A-89CB-4F7C51121C20}"/>
              </a:ext>
            </a:extLst>
          </p:cNvPr>
          <p:cNvCxnSpPr>
            <a:cxnSpLocks/>
          </p:cNvCxnSpPr>
          <p:nvPr/>
        </p:nvCxnSpPr>
        <p:spPr>
          <a:xfrm>
            <a:off x="4736976" y="5157192"/>
            <a:ext cx="36724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949BA7-6BA4-7347-A816-A255B8796311}"/>
              </a:ext>
            </a:extLst>
          </p:cNvPr>
          <p:cNvCxnSpPr>
            <a:cxnSpLocks/>
          </p:cNvCxnSpPr>
          <p:nvPr/>
        </p:nvCxnSpPr>
        <p:spPr>
          <a:xfrm flipV="1">
            <a:off x="3872880" y="2534262"/>
            <a:ext cx="3168352" cy="1326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F1710A-5B10-3D46-A78A-5F365F1E6237}"/>
              </a:ext>
            </a:extLst>
          </p:cNvPr>
          <p:cNvCxnSpPr>
            <a:cxnSpLocks/>
          </p:cNvCxnSpPr>
          <p:nvPr/>
        </p:nvCxnSpPr>
        <p:spPr>
          <a:xfrm flipV="1">
            <a:off x="4016896" y="1900179"/>
            <a:ext cx="2808312" cy="376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7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Glasgow Hydro 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People who new where the Hydro was, had no problems finding the event and clicking on it to see details. </a:t>
            </a:r>
          </a:p>
          <a:p>
            <a:endParaRPr lang="en-US"/>
          </a:p>
          <a:p>
            <a:r>
              <a:rPr lang="en-US"/>
              <a:t>Others failed on this task. 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this will work well for some people and not so well for others. </a:t>
            </a: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r>
              <a:rPr lang="en-US"/>
              <a:t>The event details were well received and found to be clear and concise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F03D55-BD59-494A-B1CD-3D68A314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68" y="1425520"/>
            <a:ext cx="3811588" cy="5445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2B5D83-B802-6A40-A83F-8C59C90CC62A}"/>
              </a:ext>
            </a:extLst>
          </p:cNvPr>
          <p:cNvCxnSpPr>
            <a:cxnSpLocks/>
          </p:cNvCxnSpPr>
          <p:nvPr/>
        </p:nvCxnSpPr>
        <p:spPr>
          <a:xfrm>
            <a:off x="3944888" y="2276872"/>
            <a:ext cx="2088232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C89B9F-6405-9840-8871-2421769B58DA}"/>
              </a:ext>
            </a:extLst>
          </p:cNvPr>
          <p:cNvCxnSpPr>
            <a:cxnSpLocks/>
          </p:cNvCxnSpPr>
          <p:nvPr/>
        </p:nvCxnSpPr>
        <p:spPr>
          <a:xfrm flipV="1">
            <a:off x="4592638" y="4869160"/>
            <a:ext cx="187253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Summary first or jump straight to provider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asked 30 people if they would prefer to jump straight from the listings to a providers website or see a summary of the Event/Support first. </a:t>
            </a:r>
          </a:p>
          <a:p>
            <a:endParaRPr lang="en-GB" dirty="0"/>
          </a:p>
          <a:p>
            <a:r>
              <a:rPr lang="en-GB" b="1" dirty="0"/>
              <a:t>28 of 30 respondents said they would like to see a summary first.</a:t>
            </a:r>
          </a:p>
          <a:p>
            <a:endParaRPr lang="en-GB" dirty="0"/>
          </a:p>
          <a:p>
            <a:r>
              <a:rPr lang="en-GB" dirty="0"/>
              <a:t>This question was quite blunt and would benefit from some more detailed research around customer attitudes and expectations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1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15 Online un-moderated test sessions, with </a:t>
            </a:r>
            <a:r>
              <a:rPr lang="en-GB" sz="3200" dirty="0" err="1"/>
              <a:t>Userzoom</a:t>
            </a:r>
            <a:r>
              <a:rPr lang="en-GB" sz="3200"/>
              <a:t> panel, for usability testing</a:t>
            </a:r>
            <a:br>
              <a:rPr lang="en-GB" sz="3200"/>
            </a:br>
            <a:endParaRPr lang="en-GB" sz="32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/>
              <a:t>30 </a:t>
            </a:r>
            <a:r>
              <a:rPr lang="en-GB" sz="3200" err="1"/>
              <a:t>Userzoom</a:t>
            </a:r>
            <a:r>
              <a:rPr lang="en-GB" sz="3200"/>
              <a:t> panel members were used for a survey question on: listings, summaries and when to send them to a providers site</a:t>
            </a:r>
          </a:p>
          <a:p>
            <a:endParaRPr lang="en-GB" sz="2800"/>
          </a:p>
          <a:p>
            <a:endParaRPr lang="en-GB" sz="2800"/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chemeClr val="tx1"/>
                </a:solidFill>
              </a:rPr>
              <a:t>SEP Events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filters worked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map works very well for some people and not so well for others. It is largely a matter of personal preferences around visualisation of content.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People expect to be able to use both/either  Post Code or Town/City name to locate events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number of options available changed between pages and this confused customers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Support type was not used at all but was not needed to complete any of our test scenarios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b="1"/>
              <a:t>The general feel was that the proposed filters and map view worked more than well enough to be put into production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endParaRPr lang="en-GB" sz="2000"/>
          </a:p>
          <a:p>
            <a:pPr marL="354013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had a very rough SEP prototype to test. </a:t>
            </a:r>
            <a:br>
              <a:rPr lang="en-US" sz="2000"/>
            </a:br>
            <a:r>
              <a:rPr lang="en-US" sz="2000"/>
              <a:t>It was intended to allow us to test Events functionality. </a:t>
            </a:r>
          </a:p>
          <a:p>
            <a:r>
              <a:rPr lang="en-US" sz="200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people notice the number of support options and events listed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the filters work (in the broadest possible sense)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people notice the number of options falling when they filtered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find support for finding a new employee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date filter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find local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How well would the Map view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they zoom in on Glasgow and ultimately find the details of an Event at the Hydro.</a:t>
            </a:r>
          </a:p>
          <a:p>
            <a:r>
              <a:rPr lang="en-US" sz="2000"/>
              <a:t>We also asked a survey question: Would people expect to see a summary of support before being referred off to a providers website?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Tx/>
              <a:buChar char="-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Number of support options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5116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People noticed the number IF they used the Blue Button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 few people got quite confused by the number changing when they clicked through to the support listing</a:t>
            </a:r>
          </a:p>
          <a:p>
            <a:r>
              <a:rPr lang="en-US" sz="1050" i="1"/>
              <a:t>(55 support options + 79 Events = 134 number quoted on the home page)</a:t>
            </a:r>
          </a:p>
          <a:p>
            <a:endParaRPr lang="en-US" sz="2000"/>
          </a:p>
          <a:p>
            <a:r>
              <a:rPr lang="en-US" sz="2000">
                <a:highlight>
                  <a:srgbClr val="FF0000"/>
                </a:highlight>
              </a:rPr>
              <a:t>Recommend dropping the number from the home page</a:t>
            </a:r>
          </a:p>
          <a:p>
            <a:br>
              <a:rPr lang="en-US" sz="2000"/>
            </a:br>
            <a:endParaRPr lang="en-US" sz="1600"/>
          </a:p>
        </p:txBody>
      </p:sp>
      <p:pic>
        <p:nvPicPr>
          <p:cNvPr id="13" name="Picture 12" descr="A screenshot of a person&#10;&#10;Description automatically generated">
            <a:extLst>
              <a:ext uri="{FF2B5EF4-FFF2-40B4-BE49-F238E27FC236}">
                <a16:creationId xmlns:a16="http://schemas.microsoft.com/office/drawing/2014/main" id="{67CA07CB-6A93-3B49-B01E-133FF2E4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196752"/>
            <a:ext cx="3960117" cy="26207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152800" y="2060848"/>
            <a:ext cx="2160563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1CEA6-7AF9-B140-9A6D-0AA18ECA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4246120"/>
            <a:ext cx="3960117" cy="26118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BA1FE2-085A-B743-899C-899D52845FE1}"/>
              </a:ext>
            </a:extLst>
          </p:cNvPr>
          <p:cNvCxnSpPr>
            <a:cxnSpLocks/>
          </p:cNvCxnSpPr>
          <p:nvPr/>
        </p:nvCxnSpPr>
        <p:spPr>
          <a:xfrm>
            <a:off x="4808984" y="4299987"/>
            <a:ext cx="2484437" cy="569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7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Filters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Filters were fairly well received</a:t>
            </a:r>
          </a:p>
          <a:p>
            <a:r>
              <a:rPr lang="en-GB"/>
              <a:t>Search was used a lot. Some people even put Postcode and Town names into the search box</a:t>
            </a:r>
            <a:br>
              <a:rPr lang="en-GB"/>
            </a:br>
            <a:br>
              <a:rPr lang="en-GB"/>
            </a:br>
            <a:r>
              <a:rPr lang="en-GB"/>
              <a:t>Around 2 thirds of people used Post Code</a:t>
            </a:r>
          </a:p>
          <a:p>
            <a:r>
              <a:rPr lang="en-GB"/>
              <a:t>Around a half of people used Town or City</a:t>
            </a:r>
          </a:p>
          <a:p>
            <a:r>
              <a:rPr lang="en-GB"/>
              <a:t>(Some people obviously tried both)</a:t>
            </a:r>
          </a:p>
          <a:p>
            <a:endParaRPr lang="en-GB"/>
          </a:p>
          <a:p>
            <a:r>
              <a:rPr lang="en-GB"/>
              <a:t>Mileage range suggestions ranged from 1 to 50 miles  </a:t>
            </a:r>
          </a:p>
          <a:p>
            <a:endParaRPr lang="en-GB"/>
          </a:p>
          <a:p>
            <a:r>
              <a:rPr lang="en-GB">
                <a:highlight>
                  <a:srgbClr val="FF0000"/>
                </a:highlight>
              </a:rPr>
              <a:t>Recommend: Have a broad range of mileage options with granular differences lower down in the range</a:t>
            </a:r>
            <a:endParaRPr lang="en-US">
              <a:highlight>
                <a:srgbClr val="FF0000"/>
              </a:highlight>
            </a:endParaRPr>
          </a:p>
          <a:p>
            <a:endParaRPr lang="en-US"/>
          </a:p>
          <a:p>
            <a:r>
              <a:rPr lang="en-US"/>
              <a:t>The categories were used well but there were some suggestions for additions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D46DEE-9F58-AB49-8502-87CA0080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7" y="908720"/>
            <a:ext cx="1379302" cy="5949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D650F8-051B-A944-AB3B-8A0E41B8809F}"/>
              </a:ext>
            </a:extLst>
          </p:cNvPr>
          <p:cNvCxnSpPr>
            <a:cxnSpLocks/>
          </p:cNvCxnSpPr>
          <p:nvPr/>
        </p:nvCxnSpPr>
        <p:spPr>
          <a:xfrm flipV="1">
            <a:off x="4376936" y="1348061"/>
            <a:ext cx="966591" cy="19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3C1CB1-0D39-AA4C-81EE-56CCBEF95ED2}"/>
              </a:ext>
            </a:extLst>
          </p:cNvPr>
          <p:cNvCxnSpPr>
            <a:cxnSpLocks/>
          </p:cNvCxnSpPr>
          <p:nvPr/>
        </p:nvCxnSpPr>
        <p:spPr>
          <a:xfrm flipV="1">
            <a:off x="4346772" y="6165304"/>
            <a:ext cx="966591" cy="19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F87AEE-B362-7F4C-AB39-9D08F4CEE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71"/>
          <a:stretch/>
        </p:blipFill>
        <p:spPr>
          <a:xfrm>
            <a:off x="5260490" y="1423850"/>
            <a:ext cx="3940982" cy="272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Support numbers dropping when filtered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Most people noticed that the number was dropping when they filtered.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event metadata (Location, Date, Cost, Time) was easily discovered and well received.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number dropping on filtering, was less obvious when they had scrolled down to use filters bellow the fold. 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The page does not auto-scroll back to the top when filtering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77B9AC-D4E9-2949-9E29-7C57BB1B3C05}"/>
              </a:ext>
            </a:extLst>
          </p:cNvPr>
          <p:cNvCxnSpPr>
            <a:cxnSpLocks/>
          </p:cNvCxnSpPr>
          <p:nvPr/>
        </p:nvCxnSpPr>
        <p:spPr>
          <a:xfrm flipV="1">
            <a:off x="4592638" y="1590931"/>
            <a:ext cx="792410" cy="109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E9AB6-6611-084E-8E48-4171F02DA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4584862"/>
            <a:ext cx="2807989" cy="22285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445F5-347F-6148-9CF4-38F5890D8988}"/>
              </a:ext>
            </a:extLst>
          </p:cNvPr>
          <p:cNvCxnSpPr>
            <a:cxnSpLocks/>
          </p:cNvCxnSpPr>
          <p:nvPr/>
        </p:nvCxnSpPr>
        <p:spPr>
          <a:xfrm>
            <a:off x="4880992" y="508518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4D1155-A2AF-E440-B50B-A5EB55CC7B2A}"/>
              </a:ext>
            </a:extLst>
          </p:cNvPr>
          <p:cNvCxnSpPr>
            <a:cxnSpLocks/>
          </p:cNvCxnSpPr>
          <p:nvPr/>
        </p:nvCxnSpPr>
        <p:spPr>
          <a:xfrm>
            <a:off x="4304928" y="3645024"/>
            <a:ext cx="9555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1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Find support for a new employee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Most people used the category filter </a:t>
            </a:r>
            <a:br>
              <a:rPr lang="en-US"/>
            </a:br>
            <a:r>
              <a:rPr lang="en-US"/>
              <a:t>(HR &amp; Employing people)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headings worked well as they were clear and very easy to scan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Search was also used by most  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Users did </a:t>
            </a:r>
            <a:r>
              <a:rPr lang="en-US" b="1" err="1"/>
              <a:t>succesfully</a:t>
            </a:r>
            <a:r>
              <a:rPr lang="en-US" b="1"/>
              <a:t> find support for taking on a new employee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293BF-2C29-E547-8470-46D7A72B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417638"/>
            <a:ext cx="2975203" cy="23612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4DF11-49E5-1B48-BC57-D0227739992F}"/>
              </a:ext>
            </a:extLst>
          </p:cNvPr>
          <p:cNvCxnSpPr>
            <a:cxnSpLocks/>
          </p:cNvCxnSpPr>
          <p:nvPr/>
        </p:nvCxnSpPr>
        <p:spPr>
          <a:xfrm>
            <a:off x="4016896" y="1988840"/>
            <a:ext cx="1391027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C38E9D-E4FC-384B-AD1D-D700503B1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6" y="3973827"/>
            <a:ext cx="3136436" cy="21033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57EB0-FFED-DC4C-B0FC-55DDDAD40DAD}"/>
              </a:ext>
            </a:extLst>
          </p:cNvPr>
          <p:cNvCxnSpPr>
            <a:cxnSpLocks/>
          </p:cNvCxnSpPr>
          <p:nvPr/>
        </p:nvCxnSpPr>
        <p:spPr>
          <a:xfrm flipV="1">
            <a:off x="3579291" y="4509120"/>
            <a:ext cx="1765665" cy="482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401BBD-3048-FF4D-9F2F-9DDFB29959E2}"/>
              </a:ext>
            </a:extLst>
          </p:cNvPr>
          <p:cNvCxnSpPr>
            <a:cxnSpLocks/>
          </p:cNvCxnSpPr>
          <p:nvPr/>
        </p:nvCxnSpPr>
        <p:spPr>
          <a:xfrm flipV="1">
            <a:off x="4561045" y="3212976"/>
            <a:ext cx="2048139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1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Date filter events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few people actually used the “Sort By” option to date sort the results.</a:t>
            </a:r>
          </a:p>
          <a:p>
            <a:endParaRPr lang="en-US"/>
          </a:p>
          <a:p>
            <a:r>
              <a:rPr lang="en-US"/>
              <a:t>Most people had no problem with the date pickers when they found them.</a:t>
            </a:r>
          </a:p>
          <a:p>
            <a:endParaRPr lang="en-US"/>
          </a:p>
          <a:p>
            <a:r>
              <a:rPr lang="en-US"/>
              <a:t>The date filters were less obvious than the others. </a:t>
            </a:r>
          </a:p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7EF53B-8558-FD4C-BB6B-ECEA122E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43" y="1412875"/>
            <a:ext cx="4614893" cy="54451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E6544A-4E42-EA47-A7F4-21B399CD60F2}"/>
              </a:ext>
            </a:extLst>
          </p:cNvPr>
          <p:cNvCxnSpPr>
            <a:cxnSpLocks/>
          </p:cNvCxnSpPr>
          <p:nvPr/>
        </p:nvCxnSpPr>
        <p:spPr>
          <a:xfrm>
            <a:off x="4448944" y="1772816"/>
            <a:ext cx="453650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DDDAC3-A981-FF48-A654-83ECCFB718EA}"/>
              </a:ext>
            </a:extLst>
          </p:cNvPr>
          <p:cNvCxnSpPr>
            <a:cxnSpLocks/>
          </p:cNvCxnSpPr>
          <p:nvPr/>
        </p:nvCxnSpPr>
        <p:spPr>
          <a:xfrm>
            <a:off x="4448944" y="3575317"/>
            <a:ext cx="1008112" cy="2589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00479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2" ma:contentTypeDescription="Create a new document." ma:contentTypeScope="" ma:versionID="25db8d872c254fc71faf1c091965abb6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9a1c6b799196d19d05cc4ea6c5fe6515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</documentManagement>
</p:properties>
</file>

<file path=customXml/itemProps1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C0306B-7FD9-47C9-804F-39B8E75B6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94AF57-505B-43E7-8B2B-F88E875D2B2E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5c0236c5-800f-4186-8dff-7b2f080b9de5"/>
    <ds:schemaRef ds:uri="http://purl.org/dc/terms/"/>
    <ds:schemaRef ds:uri="http://purl.org/dc/elements/1.1/"/>
    <ds:schemaRef ds:uri="6db2c8f2-fe83-4eb7-aef3-51a35d5deb60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39190</TotalTime>
  <Words>608</Words>
  <Application>Microsoft Macintosh PowerPoint</Application>
  <PresentationFormat>A4 Paper (210x297 mm)</PresentationFormat>
  <Paragraphs>144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SEP Events Summary</vt:lpstr>
      <vt:lpstr>What we were trying to find out</vt:lpstr>
      <vt:lpstr>Number of support options</vt:lpstr>
      <vt:lpstr>Filters</vt:lpstr>
      <vt:lpstr>Support numbers dropping when filtered</vt:lpstr>
      <vt:lpstr>Find support for a new employee</vt:lpstr>
      <vt:lpstr>Date filter events</vt:lpstr>
      <vt:lpstr>Find local events</vt:lpstr>
      <vt:lpstr>Map view</vt:lpstr>
      <vt:lpstr>Glasgow Hydro event</vt:lpstr>
      <vt:lpstr>Summary first or jump straight to provider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2257</cp:revision>
  <dcterms:created xsi:type="dcterms:W3CDTF">2013-05-29T15:18:42Z</dcterms:created>
  <dcterms:modified xsi:type="dcterms:W3CDTF">2019-08-27T23:21:06Z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